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4" r:id="rId5"/>
    <p:sldId id="265" r:id="rId6"/>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697"/>
  </p:normalViewPr>
  <p:slideViewPr>
    <p:cSldViewPr showGuides="1">
      <p:cViewPr varScale="1">
        <p:scale>
          <a:sx n="80" d="100"/>
          <a:sy n="80" d="100"/>
        </p:scale>
        <p:origin x="2024" y="184"/>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13E3148-0687-40D4-97DA-0509553FF468}" type="datetimeFigureOut">
              <a:rPr lang="en-US" smtClean="0"/>
              <a:pPr/>
              <a:t>8/22/2019</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5D8396E-7B6D-4E8A-93C3-7EAE63CAD804}" type="slidenum">
              <a:rPr lang="en-US" smtClean="0"/>
              <a:pPr/>
              <a:t>‹#›</a:t>
            </a:fld>
            <a:endParaRPr lang="en-US"/>
          </a:p>
        </p:txBody>
      </p:sp>
    </p:spTree>
    <p:extLst>
      <p:ext uri="{BB962C8B-B14F-4D97-AF65-F5344CB8AC3E}">
        <p14:creationId xmlns:p14="http://schemas.microsoft.com/office/powerpoint/2010/main" val="1322226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Page</a:t>
            </a:r>
            <a:r>
              <a:rPr lang="en-US" baseline="0" dirty="0"/>
              <a:t> 1, Option 2/4</a:t>
            </a:r>
            <a:endParaRPr lang="en-US" dirty="0"/>
          </a:p>
          <a:p>
            <a:endParaRPr lang="en-US" dirty="0"/>
          </a:p>
        </p:txBody>
      </p:sp>
      <p:sp>
        <p:nvSpPr>
          <p:cNvPr id="4" name="Slide Number Placeholder 3"/>
          <p:cNvSpPr>
            <a:spLocks noGrp="1"/>
          </p:cNvSpPr>
          <p:nvPr>
            <p:ph type="sldNum" sz="quarter" idx="10"/>
          </p:nvPr>
        </p:nvSpPr>
        <p:spPr/>
        <p:txBody>
          <a:bodyPr/>
          <a:lstStyle/>
          <a:p>
            <a:fld id="{35D8396E-7B6D-4E8A-93C3-7EAE63CAD804}" type="slidenum">
              <a:rPr lang="en-US" smtClean="0"/>
              <a:pPr/>
              <a:t>1</a:t>
            </a:fld>
            <a:endParaRPr lang="en-US"/>
          </a:p>
        </p:txBody>
      </p:sp>
    </p:spTree>
    <p:extLst>
      <p:ext uri="{BB962C8B-B14F-4D97-AF65-F5344CB8AC3E}">
        <p14:creationId xmlns:p14="http://schemas.microsoft.com/office/powerpoint/2010/main" val="4151771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Page</a:t>
            </a:r>
            <a:r>
              <a:rPr lang="en-US" baseline="0" dirty="0"/>
              <a:t> 1, Option 2/4</a:t>
            </a:r>
            <a:endParaRPr lang="en-US" dirty="0"/>
          </a:p>
          <a:p>
            <a:endParaRPr lang="en-US" dirty="0"/>
          </a:p>
        </p:txBody>
      </p:sp>
      <p:sp>
        <p:nvSpPr>
          <p:cNvPr id="4" name="Slide Number Placeholder 3"/>
          <p:cNvSpPr>
            <a:spLocks noGrp="1"/>
          </p:cNvSpPr>
          <p:nvPr>
            <p:ph type="sldNum" sz="quarter" idx="10"/>
          </p:nvPr>
        </p:nvSpPr>
        <p:spPr/>
        <p:txBody>
          <a:bodyPr/>
          <a:lstStyle/>
          <a:p>
            <a:fld id="{35D8396E-7B6D-4E8A-93C3-7EAE63CAD804}" type="slidenum">
              <a:rPr lang="en-US" smtClean="0"/>
              <a:pPr/>
              <a:t>2</a:t>
            </a:fld>
            <a:endParaRPr lang="en-US"/>
          </a:p>
        </p:txBody>
      </p:sp>
    </p:spTree>
    <p:extLst>
      <p:ext uri="{BB962C8B-B14F-4D97-AF65-F5344CB8AC3E}">
        <p14:creationId xmlns:p14="http://schemas.microsoft.com/office/powerpoint/2010/main" val="4151771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8E268A9-98B5-4614-A4D1-AACE2CDA6238}"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D3C3B-4DE7-4D14-A9AE-82179CD27CB9}" type="slidenum">
              <a:rPr lang="en-US" smtClean="0"/>
              <a:pPr/>
              <a:t>‹#›</a:t>
            </a:fld>
            <a:endParaRPr lang="en-US"/>
          </a:p>
        </p:txBody>
      </p:sp>
    </p:spTree>
    <p:extLst>
      <p:ext uri="{BB962C8B-B14F-4D97-AF65-F5344CB8AC3E}">
        <p14:creationId xmlns:p14="http://schemas.microsoft.com/office/powerpoint/2010/main" val="383736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E268A9-98B5-4614-A4D1-AACE2CDA6238}"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D3C3B-4DE7-4D14-A9AE-82179CD27CB9}" type="slidenum">
              <a:rPr lang="en-US" smtClean="0"/>
              <a:pPr/>
              <a:t>‹#›</a:t>
            </a:fld>
            <a:endParaRPr lang="en-US"/>
          </a:p>
        </p:txBody>
      </p:sp>
    </p:spTree>
    <p:extLst>
      <p:ext uri="{BB962C8B-B14F-4D97-AF65-F5344CB8AC3E}">
        <p14:creationId xmlns:p14="http://schemas.microsoft.com/office/powerpoint/2010/main" val="3628353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E268A9-98B5-4614-A4D1-AACE2CDA6238}"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D3C3B-4DE7-4D14-A9AE-82179CD27CB9}" type="slidenum">
              <a:rPr lang="en-US" smtClean="0"/>
              <a:pPr/>
              <a:t>‹#›</a:t>
            </a:fld>
            <a:endParaRPr lang="en-US"/>
          </a:p>
        </p:txBody>
      </p:sp>
    </p:spTree>
    <p:extLst>
      <p:ext uri="{BB962C8B-B14F-4D97-AF65-F5344CB8AC3E}">
        <p14:creationId xmlns:p14="http://schemas.microsoft.com/office/powerpoint/2010/main" val="292864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E268A9-98B5-4614-A4D1-AACE2CDA6238}"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D3C3B-4DE7-4D14-A9AE-82179CD27CB9}" type="slidenum">
              <a:rPr lang="en-US" smtClean="0"/>
              <a:pPr/>
              <a:t>‹#›</a:t>
            </a:fld>
            <a:endParaRPr lang="en-US"/>
          </a:p>
        </p:txBody>
      </p:sp>
    </p:spTree>
    <p:extLst>
      <p:ext uri="{BB962C8B-B14F-4D97-AF65-F5344CB8AC3E}">
        <p14:creationId xmlns:p14="http://schemas.microsoft.com/office/powerpoint/2010/main" val="1932765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E268A9-98B5-4614-A4D1-AACE2CDA6238}" type="datetimeFigureOut">
              <a:rPr lang="en-US" smtClean="0"/>
              <a:pPr/>
              <a:t>8/22/2019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D3C3B-4DE7-4D14-A9AE-82179CD27CB9}" type="slidenum">
              <a:rPr lang="en-US" smtClean="0"/>
              <a:pPr/>
              <a:t>‹#›</a:t>
            </a:fld>
            <a:endParaRPr lang="en-US"/>
          </a:p>
        </p:txBody>
      </p:sp>
    </p:spTree>
    <p:extLst>
      <p:ext uri="{BB962C8B-B14F-4D97-AF65-F5344CB8AC3E}">
        <p14:creationId xmlns:p14="http://schemas.microsoft.com/office/powerpoint/2010/main" val="212129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E268A9-98B5-4614-A4D1-AACE2CDA6238}" type="datetimeFigureOut">
              <a:rPr lang="en-US" smtClean="0"/>
              <a:pPr/>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D3C3B-4DE7-4D14-A9AE-82179CD27CB9}" type="slidenum">
              <a:rPr lang="en-US" smtClean="0"/>
              <a:pPr/>
              <a:t>‹#›</a:t>
            </a:fld>
            <a:endParaRPr lang="en-US"/>
          </a:p>
        </p:txBody>
      </p:sp>
    </p:spTree>
    <p:extLst>
      <p:ext uri="{BB962C8B-B14F-4D97-AF65-F5344CB8AC3E}">
        <p14:creationId xmlns:p14="http://schemas.microsoft.com/office/powerpoint/2010/main" val="17142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E268A9-98B5-4614-A4D1-AACE2CDA6238}" type="datetimeFigureOut">
              <a:rPr lang="en-US" smtClean="0"/>
              <a:pPr/>
              <a:t>8/22/2019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8D3C3B-4DE7-4D14-A9AE-82179CD27CB9}" type="slidenum">
              <a:rPr lang="en-US" smtClean="0"/>
              <a:pPr/>
              <a:t>‹#›</a:t>
            </a:fld>
            <a:endParaRPr lang="en-US"/>
          </a:p>
        </p:txBody>
      </p:sp>
    </p:spTree>
    <p:extLst>
      <p:ext uri="{BB962C8B-B14F-4D97-AF65-F5344CB8AC3E}">
        <p14:creationId xmlns:p14="http://schemas.microsoft.com/office/powerpoint/2010/main" val="398536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E268A9-98B5-4614-A4D1-AACE2CDA6238}" type="datetimeFigureOut">
              <a:rPr lang="en-US" smtClean="0"/>
              <a:pPr/>
              <a:t>8/22/2019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8D3C3B-4DE7-4D14-A9AE-82179CD27CB9}" type="slidenum">
              <a:rPr lang="en-US" smtClean="0"/>
              <a:pPr/>
              <a:t>‹#›</a:t>
            </a:fld>
            <a:endParaRPr lang="en-US"/>
          </a:p>
        </p:txBody>
      </p:sp>
    </p:spTree>
    <p:extLst>
      <p:ext uri="{BB962C8B-B14F-4D97-AF65-F5344CB8AC3E}">
        <p14:creationId xmlns:p14="http://schemas.microsoft.com/office/powerpoint/2010/main" val="2226464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E268A9-98B5-4614-A4D1-AACE2CDA6238}" type="datetimeFigureOut">
              <a:rPr lang="en-US" smtClean="0"/>
              <a:pPr/>
              <a:t>8/22/2019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8D3C3B-4DE7-4D14-A9AE-82179CD27CB9}" type="slidenum">
              <a:rPr lang="en-US" smtClean="0"/>
              <a:pPr/>
              <a:t>‹#›</a:t>
            </a:fld>
            <a:endParaRPr lang="en-US"/>
          </a:p>
        </p:txBody>
      </p:sp>
    </p:spTree>
    <p:extLst>
      <p:ext uri="{BB962C8B-B14F-4D97-AF65-F5344CB8AC3E}">
        <p14:creationId xmlns:p14="http://schemas.microsoft.com/office/powerpoint/2010/main" val="90553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E268A9-98B5-4614-A4D1-AACE2CDA6238}" type="datetimeFigureOut">
              <a:rPr lang="en-US" smtClean="0"/>
              <a:pPr/>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D3C3B-4DE7-4D14-A9AE-82179CD27CB9}" type="slidenum">
              <a:rPr lang="en-US" smtClean="0"/>
              <a:pPr/>
              <a:t>‹#›</a:t>
            </a:fld>
            <a:endParaRPr lang="en-US"/>
          </a:p>
        </p:txBody>
      </p:sp>
    </p:spTree>
    <p:extLst>
      <p:ext uri="{BB962C8B-B14F-4D97-AF65-F5344CB8AC3E}">
        <p14:creationId xmlns:p14="http://schemas.microsoft.com/office/powerpoint/2010/main" val="219130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E268A9-98B5-4614-A4D1-AACE2CDA6238}" type="datetimeFigureOut">
              <a:rPr lang="en-US" smtClean="0"/>
              <a:pPr/>
              <a:t>8/22/2019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D3C3B-4DE7-4D14-A9AE-82179CD27CB9}" type="slidenum">
              <a:rPr lang="en-US" smtClean="0"/>
              <a:pPr/>
              <a:t>‹#›</a:t>
            </a:fld>
            <a:endParaRPr lang="en-US"/>
          </a:p>
        </p:txBody>
      </p:sp>
    </p:spTree>
    <p:extLst>
      <p:ext uri="{BB962C8B-B14F-4D97-AF65-F5344CB8AC3E}">
        <p14:creationId xmlns:p14="http://schemas.microsoft.com/office/powerpoint/2010/main" val="380031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8E268A9-98B5-4614-A4D1-AACE2CDA6238}" type="datetimeFigureOut">
              <a:rPr lang="en-US" smtClean="0"/>
              <a:pPr/>
              <a:t>8/22/2019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08D3C3B-4DE7-4D14-A9AE-82179CD27CB9}" type="slidenum">
              <a:rPr lang="en-US" smtClean="0"/>
              <a:pPr/>
              <a:t>‹#›</a:t>
            </a:fld>
            <a:endParaRPr lang="en-US"/>
          </a:p>
        </p:txBody>
      </p:sp>
    </p:spTree>
    <p:extLst>
      <p:ext uri="{BB962C8B-B14F-4D97-AF65-F5344CB8AC3E}">
        <p14:creationId xmlns:p14="http://schemas.microsoft.com/office/powerpoint/2010/main" val="307246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2667001" y="1976735"/>
            <a:ext cx="3886200" cy="815608"/>
            <a:chOff x="2667001" y="1976735"/>
            <a:chExt cx="3886200" cy="815608"/>
          </a:xfrm>
        </p:grpSpPr>
        <p:sp>
          <p:nvSpPr>
            <p:cNvPr id="4" name="Rectangle 3"/>
            <p:cNvSpPr/>
            <p:nvPr/>
          </p:nvSpPr>
          <p:spPr>
            <a:xfrm>
              <a:off x="2667001" y="1976735"/>
              <a:ext cx="3886199" cy="461665"/>
            </a:xfrm>
            <a:prstGeom prst="rect">
              <a:avLst/>
            </a:prstGeom>
            <a:noFill/>
          </p:spPr>
          <p:txBody>
            <a:bodyPr wrap="square">
              <a:spAutoFit/>
            </a:bodyPr>
            <a:lstStyle/>
            <a:p>
              <a:pPr algn="ctr"/>
              <a:r>
                <a:rPr lang="en-US" sz="2400" dirty="0">
                  <a:latin typeface="DK Lemon Yellow Sun"/>
                  <a:cs typeface="DK Lemon Yellow Sun"/>
                </a:rPr>
                <a:t>Rule and consequences</a:t>
              </a:r>
            </a:p>
          </p:txBody>
        </p:sp>
        <p:sp>
          <p:nvSpPr>
            <p:cNvPr id="8" name="Rectangle 7"/>
            <p:cNvSpPr/>
            <p:nvPr/>
          </p:nvSpPr>
          <p:spPr>
            <a:xfrm>
              <a:off x="2819401" y="2438400"/>
              <a:ext cx="3733800" cy="353943"/>
            </a:xfrm>
            <a:prstGeom prst="rect">
              <a:avLst/>
            </a:prstGeom>
            <a:noFill/>
            <a:ln>
              <a:noFill/>
              <a:prstDash val="sysDot"/>
            </a:ln>
          </p:spPr>
          <p:txBody>
            <a:bodyPr wrap="square" tIns="91440" bIns="91440">
              <a:spAutoFit/>
            </a:bodyPr>
            <a:lstStyle/>
            <a:p>
              <a:pPr algn="just"/>
              <a:endParaRPr lang="en-US" sz="1100" dirty="0">
                <a:latin typeface="Century Gothic" panose="020B0502020202020204" pitchFamily="34" charset="0"/>
              </a:endParaRPr>
            </a:p>
          </p:txBody>
        </p:sp>
      </p:grpSp>
      <p:cxnSp>
        <p:nvCxnSpPr>
          <p:cNvPr id="9" name="Straight Connector 8"/>
          <p:cNvCxnSpPr/>
          <p:nvPr/>
        </p:nvCxnSpPr>
        <p:spPr>
          <a:xfrm>
            <a:off x="251476" y="1524000"/>
            <a:ext cx="6385056" cy="0"/>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 name="Group 16"/>
          <p:cNvGrpSpPr/>
          <p:nvPr/>
        </p:nvGrpSpPr>
        <p:grpSpPr>
          <a:xfrm>
            <a:off x="2666999" y="6548735"/>
            <a:ext cx="3886202" cy="861775"/>
            <a:chOff x="2666999" y="6548735"/>
            <a:chExt cx="3886202" cy="861775"/>
          </a:xfrm>
        </p:grpSpPr>
        <p:sp>
          <p:nvSpPr>
            <p:cNvPr id="5" name="Rectangle 4"/>
            <p:cNvSpPr/>
            <p:nvPr/>
          </p:nvSpPr>
          <p:spPr>
            <a:xfrm>
              <a:off x="2666999" y="6548735"/>
              <a:ext cx="3886201" cy="830997"/>
            </a:xfrm>
            <a:prstGeom prst="rect">
              <a:avLst/>
            </a:prstGeom>
            <a:noFill/>
          </p:spPr>
          <p:txBody>
            <a:bodyPr wrap="square">
              <a:spAutoFit/>
            </a:bodyPr>
            <a:lstStyle/>
            <a:p>
              <a:pPr algn="ctr"/>
              <a:endParaRPr lang="en-US" sz="2400" dirty="0">
                <a:latin typeface="DK Lemon Yellow Sun"/>
                <a:cs typeface="DK Lemon Yellow Sun"/>
              </a:endParaRPr>
            </a:p>
            <a:p>
              <a:pPr algn="ctr"/>
              <a:r>
                <a:rPr lang="en-US" sz="2400" dirty="0">
                  <a:latin typeface="DK Lemon Yellow Sun"/>
                  <a:cs typeface="DK Lemon Yellow Sun"/>
                </a:rPr>
                <a:t>Procedures</a:t>
              </a:r>
              <a:endParaRPr lang="en-US" sz="2000" dirty="0">
                <a:latin typeface="DK Lemon Yellow Sun"/>
                <a:cs typeface="DK Lemon Yellow Sun"/>
              </a:endParaRPr>
            </a:p>
          </p:txBody>
        </p:sp>
        <p:sp>
          <p:nvSpPr>
            <p:cNvPr id="10" name="Rectangle 9"/>
            <p:cNvSpPr/>
            <p:nvPr/>
          </p:nvSpPr>
          <p:spPr>
            <a:xfrm>
              <a:off x="2819401" y="7010400"/>
              <a:ext cx="3733800" cy="400110"/>
            </a:xfrm>
            <a:prstGeom prst="rect">
              <a:avLst/>
            </a:prstGeom>
            <a:noFill/>
          </p:spPr>
          <p:txBody>
            <a:bodyPr wrap="square" tIns="91440" bIns="91440" numCol="2">
              <a:spAutoFit/>
            </a:bodyPr>
            <a:lstStyle/>
            <a:p>
              <a:pPr marL="285750" indent="-285750"/>
              <a:endParaRPr lang="en-US" sz="1400" dirty="0">
                <a:latin typeface="Century Gothic" panose="020B0502020202020204" pitchFamily="34" charset="0"/>
              </a:endParaRPr>
            </a:p>
          </p:txBody>
        </p:sp>
      </p:grpSp>
      <p:cxnSp>
        <p:nvCxnSpPr>
          <p:cNvPr id="11" name="Straight Connector 10"/>
          <p:cNvCxnSpPr/>
          <p:nvPr/>
        </p:nvCxnSpPr>
        <p:spPr>
          <a:xfrm>
            <a:off x="2729614" y="6934200"/>
            <a:ext cx="3823586" cy="0"/>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2286000"/>
            <a:ext cx="2590800" cy="2339102"/>
          </a:xfrm>
          <a:prstGeom prst="rect">
            <a:avLst/>
          </a:prstGeom>
          <a:noFill/>
        </p:spPr>
        <p:txBody>
          <a:bodyPr wrap="square" tIns="91440" bIns="91440">
            <a:spAutoFit/>
          </a:bodyPr>
          <a:lstStyle/>
          <a:p>
            <a:pPr algn="ctr"/>
            <a:r>
              <a:rPr lang="en-US" sz="3700" b="1" dirty="0">
                <a:latin typeface="DK Lemon Yellow Sun"/>
              </a:rPr>
              <a:t>Ms. </a:t>
            </a:r>
          </a:p>
          <a:p>
            <a:pPr algn="ctr"/>
            <a:r>
              <a:rPr lang="en-US" sz="3700" b="1" dirty="0" err="1">
                <a:latin typeface="DK Lemon Yellow Sun"/>
              </a:rPr>
              <a:t>ledoux</a:t>
            </a:r>
            <a:endParaRPr lang="en-US" sz="3700" b="1" u="sng" dirty="0">
              <a:latin typeface="DK Lemon Yellow Sun"/>
            </a:endParaRPr>
          </a:p>
          <a:p>
            <a:pPr algn="ctr"/>
            <a:r>
              <a:rPr lang="en-US" sz="2400">
                <a:latin typeface="DK Lemon Yellow Sun"/>
              </a:rPr>
              <a:t>ledouxm@</a:t>
            </a:r>
            <a:r>
              <a:rPr lang="en-US" sz="2400" dirty="0">
                <a:latin typeface="DK Lemon Yellow Sun"/>
              </a:rPr>
              <a:t>rcschools.net</a:t>
            </a:r>
          </a:p>
          <a:p>
            <a:pPr algn="ctr"/>
            <a:r>
              <a:rPr lang="en-US" sz="2400" dirty="0">
                <a:latin typeface="DK Lemon Yellow Sun"/>
              </a:rPr>
              <a:t>(615)-904-3860</a:t>
            </a:r>
            <a:r>
              <a:rPr lang="en-US" dirty="0"/>
              <a:t>​</a:t>
            </a:r>
          </a:p>
          <a:p>
            <a:pPr algn="ctr" fontAlgn="base"/>
            <a:r>
              <a:rPr lang="en-US" dirty="0">
                <a:latin typeface="DK Lemon Yellow Sun" panose="02000000000000000000" pitchFamily="50" charset="0"/>
              </a:rPr>
              <a:t>https://blm.rcschools.net/</a:t>
            </a:r>
            <a:endParaRPr lang="en-US" sz="2400" dirty="0">
              <a:latin typeface="DK Lemon Yellow Sun" panose="02000000000000000000" pitchFamily="50" charset="0"/>
            </a:endParaRPr>
          </a:p>
        </p:txBody>
      </p:sp>
      <p:grpSp>
        <p:nvGrpSpPr>
          <p:cNvPr id="16" name="Group 17"/>
          <p:cNvGrpSpPr/>
          <p:nvPr/>
        </p:nvGrpSpPr>
        <p:grpSpPr>
          <a:xfrm>
            <a:off x="0" y="5105400"/>
            <a:ext cx="2415524" cy="795010"/>
            <a:chOff x="251476" y="5105400"/>
            <a:chExt cx="2415524" cy="795010"/>
          </a:xfrm>
        </p:grpSpPr>
        <p:sp>
          <p:nvSpPr>
            <p:cNvPr id="6" name="Rectangle 5"/>
            <p:cNvSpPr/>
            <p:nvPr/>
          </p:nvSpPr>
          <p:spPr>
            <a:xfrm>
              <a:off x="251476" y="5177135"/>
              <a:ext cx="2415523" cy="461665"/>
            </a:xfrm>
            <a:prstGeom prst="rect">
              <a:avLst/>
            </a:prstGeom>
            <a:noFill/>
          </p:spPr>
          <p:txBody>
            <a:bodyPr wrap="square">
              <a:spAutoFit/>
            </a:bodyPr>
            <a:lstStyle/>
            <a:p>
              <a:pPr algn="ctr"/>
              <a:r>
                <a:rPr lang="en-US" sz="2400" dirty="0">
                  <a:latin typeface="DK Lemon Yellow Sun"/>
                  <a:cs typeface="DK Lemon Yellow Sun"/>
                </a:rPr>
                <a:t>Class Materials</a:t>
              </a:r>
            </a:p>
          </p:txBody>
        </p:sp>
        <p:sp>
          <p:nvSpPr>
            <p:cNvPr id="7" name="Rectangle 6"/>
            <p:cNvSpPr/>
            <p:nvPr/>
          </p:nvSpPr>
          <p:spPr>
            <a:xfrm>
              <a:off x="293362" y="5638800"/>
              <a:ext cx="2297438" cy="261610"/>
            </a:xfrm>
            <a:prstGeom prst="rect">
              <a:avLst/>
            </a:prstGeom>
            <a:noFill/>
          </p:spPr>
          <p:txBody>
            <a:bodyPr wrap="square" lIns="91440" rIns="91440">
              <a:spAutoFit/>
            </a:bodyPr>
            <a:lstStyle/>
            <a:p>
              <a:pPr lvl="0"/>
              <a:endParaRPr lang="en-US" sz="1100" dirty="0">
                <a:latin typeface="Century Gothic" panose="020B0502020202020204" pitchFamily="34" charset="0"/>
              </a:endParaRPr>
            </a:p>
          </p:txBody>
        </p:sp>
        <p:cxnSp>
          <p:nvCxnSpPr>
            <p:cNvPr id="13" name="Straight Connector 12"/>
            <p:cNvCxnSpPr/>
            <p:nvPr/>
          </p:nvCxnSpPr>
          <p:spPr>
            <a:xfrm>
              <a:off x="304800" y="5105400"/>
              <a:ext cx="2362200" cy="0"/>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251476" y="228600"/>
            <a:ext cx="6385057" cy="1508105"/>
          </a:xfrm>
          <a:prstGeom prst="rect">
            <a:avLst/>
          </a:prstGeom>
          <a:noFill/>
          <a:ln>
            <a:noFill/>
            <a:prstDash val="sysDot"/>
          </a:ln>
        </p:spPr>
        <p:txBody>
          <a:bodyPr wrap="square" rtlCol="0">
            <a:spAutoFit/>
          </a:bodyPr>
          <a:lstStyle/>
          <a:p>
            <a:r>
              <a:rPr lang="en-US" sz="3600" b="1" dirty="0">
                <a:ln>
                  <a:solidFill>
                    <a:schemeClr val="tx1"/>
                  </a:solidFill>
                </a:ln>
                <a:noFill/>
                <a:latin typeface="DK Lemon Yellow Sun"/>
                <a:cs typeface="DK Lemon Yellow Sun"/>
              </a:rPr>
              <a:t>         ENGLISH LANGUAGE ARTS 8</a:t>
            </a:r>
          </a:p>
          <a:p>
            <a:pPr algn="ctr"/>
            <a:r>
              <a:rPr lang="en-US" sz="3200" dirty="0">
                <a:ln w="3175">
                  <a:noFill/>
                </a:ln>
                <a:latin typeface="DK Lemon Yellow Sun"/>
              </a:rPr>
              <a:t>Ms. </a:t>
            </a:r>
            <a:r>
              <a:rPr lang="en-US" sz="3200" dirty="0" err="1">
                <a:ln w="3175">
                  <a:noFill/>
                </a:ln>
                <a:latin typeface="DK Lemon Yellow Sun"/>
              </a:rPr>
              <a:t>ledoux</a:t>
            </a:r>
            <a:endParaRPr lang="en-US" sz="3200" dirty="0">
              <a:ln w="3175">
                <a:noFill/>
              </a:ln>
              <a:latin typeface="DK Lemon Yellow Sun"/>
            </a:endParaRPr>
          </a:p>
          <a:p>
            <a:pPr algn="ctr"/>
            <a:endParaRPr lang="en-US" sz="2400" b="1" dirty="0">
              <a:ln>
                <a:solidFill>
                  <a:schemeClr val="tx1"/>
                </a:solidFill>
              </a:ln>
              <a:noFill/>
              <a:latin typeface="DK Lemon Yellow Sun"/>
              <a:cs typeface="DK Lemon Yellow Sun"/>
            </a:endParaRPr>
          </a:p>
        </p:txBody>
      </p:sp>
      <p:cxnSp>
        <p:nvCxnSpPr>
          <p:cNvPr id="15" name="Straight Connector 14"/>
          <p:cNvCxnSpPr/>
          <p:nvPr/>
        </p:nvCxnSpPr>
        <p:spPr>
          <a:xfrm>
            <a:off x="2514600" y="1905000"/>
            <a:ext cx="1" cy="7010033"/>
          </a:xfrm>
          <a:prstGeom prst="line">
            <a:avLst/>
          </a:prstGeom>
          <a:ln w="381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667000" y="2438401"/>
            <a:ext cx="2209800" cy="4031873"/>
          </a:xfrm>
          <a:prstGeom prst="rect">
            <a:avLst/>
          </a:prstGeom>
        </p:spPr>
        <p:txBody>
          <a:bodyPr wrap="square">
            <a:spAutoFit/>
          </a:bodyPr>
          <a:lstStyle/>
          <a:p>
            <a:r>
              <a:rPr lang="en-US" dirty="0"/>
              <a:t>​</a:t>
            </a:r>
            <a:r>
              <a:rPr lang="en-US" sz="1400" dirty="0">
                <a:latin typeface="Century Gothic"/>
                <a:cs typeface="Century Gothic"/>
              </a:rPr>
              <a:t>All Blackman Middle School rules will apply in this classroom. Students are also asked to do the following:​</a:t>
            </a:r>
          </a:p>
          <a:p>
            <a:r>
              <a:rPr lang="en-US" sz="1400" b="1" dirty="0">
                <a:latin typeface="Century Gothic"/>
                <a:cs typeface="Century Gothic"/>
              </a:rPr>
              <a:t>1. </a:t>
            </a:r>
            <a:r>
              <a:rPr lang="en-US" sz="1400" dirty="0">
                <a:latin typeface="Century Gothic"/>
                <a:cs typeface="Century Gothic"/>
              </a:rPr>
              <a:t>Be respectful (to yourself, other people, and the classroom environment). ​</a:t>
            </a:r>
          </a:p>
          <a:p>
            <a:r>
              <a:rPr lang="en-US" sz="1400" b="1" dirty="0">
                <a:latin typeface="Century Gothic"/>
                <a:cs typeface="Century Gothic"/>
              </a:rPr>
              <a:t>2. </a:t>
            </a:r>
            <a:r>
              <a:rPr lang="en-US" sz="1400" dirty="0">
                <a:latin typeface="Century Gothic"/>
                <a:cs typeface="Century Gothic"/>
              </a:rPr>
              <a:t>Be responsible (follow directions the first time given, be prepared for class hand in work on time).​</a:t>
            </a:r>
          </a:p>
          <a:p>
            <a:r>
              <a:rPr lang="en-US" sz="1400" b="1" dirty="0">
                <a:latin typeface="Century Gothic"/>
                <a:cs typeface="Century Gothic"/>
              </a:rPr>
              <a:t>3. </a:t>
            </a:r>
            <a:r>
              <a:rPr lang="en-US" sz="1400" dirty="0">
                <a:latin typeface="Century Gothic"/>
                <a:cs typeface="Century Gothic"/>
              </a:rPr>
              <a:t>Be safe.​</a:t>
            </a:r>
          </a:p>
          <a:p>
            <a:r>
              <a:rPr lang="en-US" sz="1400" b="1" dirty="0">
                <a:latin typeface="Century Gothic"/>
                <a:cs typeface="Century Gothic"/>
              </a:rPr>
              <a:t>4. </a:t>
            </a:r>
            <a:r>
              <a:rPr lang="en-US" sz="1400" dirty="0">
                <a:latin typeface="Century Gothic"/>
                <a:cs typeface="Century Gothic"/>
              </a:rPr>
              <a:t>Be kind and considerate.</a:t>
            </a:r>
          </a:p>
        </p:txBody>
      </p:sp>
      <p:sp>
        <p:nvSpPr>
          <p:cNvPr id="20" name="Rectangle 19"/>
          <p:cNvSpPr/>
          <p:nvPr/>
        </p:nvSpPr>
        <p:spPr>
          <a:xfrm>
            <a:off x="4876800" y="2514600"/>
            <a:ext cx="1981200" cy="4401205"/>
          </a:xfrm>
          <a:prstGeom prst="rect">
            <a:avLst/>
          </a:prstGeom>
        </p:spPr>
        <p:txBody>
          <a:bodyPr wrap="square" anchor="t">
            <a:spAutoFit/>
          </a:bodyPr>
          <a:lstStyle/>
          <a:p>
            <a:r>
              <a:rPr lang="en-US" sz="1400" b="1" dirty="0">
                <a:latin typeface="Century Gothic"/>
                <a:cs typeface="Century Gothic"/>
              </a:rPr>
              <a:t>1</a:t>
            </a:r>
            <a:r>
              <a:rPr lang="en-US" sz="1400" b="1" baseline="30000" dirty="0">
                <a:latin typeface="Century Gothic"/>
                <a:cs typeface="Century Gothic"/>
              </a:rPr>
              <a:t>st</a:t>
            </a:r>
            <a:r>
              <a:rPr lang="en-US" sz="1400" b="1" dirty="0">
                <a:latin typeface="Century Gothic"/>
                <a:cs typeface="Century Gothic"/>
              </a:rPr>
              <a:t> Offense</a:t>
            </a:r>
            <a:r>
              <a:rPr lang="en-US" sz="1400" dirty="0">
                <a:latin typeface="Century Gothic"/>
                <a:cs typeface="Century Gothic"/>
              </a:rPr>
              <a:t>: Warning</a:t>
            </a:r>
            <a:endParaRPr lang="en-US" dirty="0"/>
          </a:p>
          <a:p>
            <a:r>
              <a:rPr lang="en-US" sz="1400" dirty="0">
                <a:latin typeface="Century Gothic"/>
                <a:cs typeface="Century Gothic"/>
              </a:rPr>
              <a:t>Parent Contact</a:t>
            </a:r>
          </a:p>
          <a:p>
            <a:r>
              <a:rPr lang="en-US" sz="1400" b="1" dirty="0">
                <a:latin typeface="Century Gothic"/>
                <a:cs typeface="Century Gothic"/>
              </a:rPr>
              <a:t>2</a:t>
            </a:r>
            <a:r>
              <a:rPr lang="en-US" sz="1400" b="1" baseline="30000" dirty="0">
                <a:latin typeface="Century Gothic"/>
                <a:cs typeface="Century Gothic"/>
              </a:rPr>
              <a:t>nd</a:t>
            </a:r>
            <a:r>
              <a:rPr lang="en-US" sz="1400" b="1" dirty="0">
                <a:latin typeface="Century Gothic"/>
                <a:cs typeface="Century Gothic"/>
              </a:rPr>
              <a:t> Offense</a:t>
            </a:r>
            <a:r>
              <a:rPr lang="en-US" sz="1400" dirty="0">
                <a:latin typeface="Century Gothic"/>
                <a:cs typeface="Century Gothic"/>
              </a:rPr>
              <a:t>: Lunch Detention</a:t>
            </a:r>
          </a:p>
          <a:p>
            <a:r>
              <a:rPr lang="en-US" sz="1400" b="1" dirty="0">
                <a:latin typeface="Century Gothic"/>
                <a:cs typeface="Century Gothic"/>
              </a:rPr>
              <a:t>3</a:t>
            </a:r>
            <a:r>
              <a:rPr lang="en-US" sz="1400" b="1" baseline="30000" dirty="0">
                <a:latin typeface="Century Gothic"/>
                <a:cs typeface="Century Gothic"/>
              </a:rPr>
              <a:t>rd</a:t>
            </a:r>
            <a:r>
              <a:rPr lang="en-US" sz="1400" b="1" dirty="0">
                <a:latin typeface="Century Gothic"/>
                <a:cs typeface="Century Gothic"/>
              </a:rPr>
              <a:t> Offense</a:t>
            </a:r>
            <a:r>
              <a:rPr lang="en-US" sz="1400" dirty="0">
                <a:latin typeface="Century Gothic"/>
                <a:cs typeface="Century Gothic"/>
              </a:rPr>
              <a:t>: Morning Detention</a:t>
            </a:r>
          </a:p>
          <a:p>
            <a:r>
              <a:rPr lang="en-US" sz="1400" b="1" dirty="0">
                <a:latin typeface="Century Gothic"/>
                <a:cs typeface="Century Gothic"/>
              </a:rPr>
              <a:t>4</a:t>
            </a:r>
            <a:r>
              <a:rPr lang="en-US" sz="1400" b="1" baseline="30000" dirty="0">
                <a:latin typeface="Century Gothic"/>
                <a:cs typeface="Century Gothic"/>
              </a:rPr>
              <a:t>th</a:t>
            </a:r>
            <a:r>
              <a:rPr lang="en-US" sz="1400" b="1" dirty="0">
                <a:latin typeface="Century Gothic"/>
                <a:cs typeface="Century Gothic"/>
              </a:rPr>
              <a:t> Offense</a:t>
            </a:r>
            <a:r>
              <a:rPr lang="en-US" sz="1400" dirty="0">
                <a:latin typeface="Century Gothic"/>
                <a:cs typeface="Century Gothic"/>
              </a:rPr>
              <a:t>: 3 Days Lunch Restriction​</a:t>
            </a:r>
          </a:p>
          <a:p>
            <a:r>
              <a:rPr lang="en-US" sz="1400" b="1" dirty="0">
                <a:latin typeface="Century Gothic"/>
                <a:cs typeface="Century Gothic"/>
              </a:rPr>
              <a:t>5</a:t>
            </a:r>
            <a:r>
              <a:rPr lang="en-US" sz="1400" b="1" baseline="30000" dirty="0">
                <a:latin typeface="Century Gothic"/>
                <a:cs typeface="Century Gothic"/>
              </a:rPr>
              <a:t>th</a:t>
            </a:r>
            <a:r>
              <a:rPr lang="en-US" sz="1400" b="1" dirty="0">
                <a:latin typeface="Century Gothic"/>
                <a:cs typeface="Century Gothic"/>
              </a:rPr>
              <a:t>  Offense</a:t>
            </a:r>
            <a:r>
              <a:rPr lang="en-US" sz="1400" dirty="0">
                <a:latin typeface="Century Gothic"/>
                <a:cs typeface="Century Gothic"/>
              </a:rPr>
              <a:t>:  Parent Meeting​</a:t>
            </a:r>
          </a:p>
          <a:p>
            <a:r>
              <a:rPr lang="en-US" sz="1400" b="1" dirty="0">
                <a:latin typeface="Century Gothic"/>
                <a:cs typeface="Century Gothic"/>
              </a:rPr>
              <a:t>6</a:t>
            </a:r>
            <a:r>
              <a:rPr lang="en-US" sz="1400" b="1" baseline="30000" dirty="0">
                <a:latin typeface="Century Gothic"/>
                <a:cs typeface="Century Gothic"/>
              </a:rPr>
              <a:t>th</a:t>
            </a:r>
            <a:r>
              <a:rPr lang="en-US" sz="1400" b="1" dirty="0">
                <a:latin typeface="Century Gothic"/>
                <a:cs typeface="Century Gothic"/>
              </a:rPr>
              <a:t> Offense</a:t>
            </a:r>
            <a:r>
              <a:rPr lang="en-US" sz="1400" dirty="0">
                <a:latin typeface="Century Gothic"/>
                <a:cs typeface="Century Gothic"/>
              </a:rPr>
              <a:t>: Administrative Referral (Timeout)</a:t>
            </a:r>
          </a:p>
          <a:p>
            <a:r>
              <a:rPr lang="en-US" sz="1400" b="1" dirty="0">
                <a:latin typeface="Century Gothic"/>
                <a:cs typeface="Century Gothic"/>
              </a:rPr>
              <a:t>7</a:t>
            </a:r>
            <a:r>
              <a:rPr lang="en-US" sz="1400" b="1" baseline="30000" dirty="0">
                <a:latin typeface="Century Gothic"/>
                <a:cs typeface="Century Gothic"/>
              </a:rPr>
              <a:t>th</a:t>
            </a:r>
            <a:r>
              <a:rPr lang="en-US" sz="1400" b="1" dirty="0">
                <a:latin typeface="Century Gothic"/>
                <a:cs typeface="Century Gothic"/>
              </a:rPr>
              <a:t> Offense</a:t>
            </a:r>
            <a:r>
              <a:rPr lang="en-US" sz="1400" dirty="0">
                <a:latin typeface="Century Gothic"/>
                <a:cs typeface="Century Gothic"/>
              </a:rPr>
              <a:t>:</a:t>
            </a:r>
            <a:r>
              <a:rPr lang="en-US" sz="1400" dirty="0">
                <a:latin typeface="Century Gothic"/>
                <a:cs typeface="Calibri"/>
              </a:rPr>
              <a:t> </a:t>
            </a:r>
            <a:endParaRPr lang="en-US" sz="1400" dirty="0">
              <a:latin typeface="Century Gothic"/>
              <a:ea typeface="+mn-lt"/>
              <a:cs typeface="+mn-lt"/>
            </a:endParaRPr>
          </a:p>
          <a:p>
            <a:r>
              <a:rPr lang="en-US" sz="1400" dirty="0">
                <a:latin typeface="Century Gothic"/>
                <a:ea typeface="+mn-lt"/>
                <a:cs typeface="+mn-lt"/>
              </a:rPr>
              <a:t>Administrative </a:t>
            </a:r>
          </a:p>
          <a:p>
            <a:r>
              <a:rPr lang="en-US" sz="1400" dirty="0">
                <a:latin typeface="Century Gothic"/>
                <a:ea typeface="+mn-lt"/>
                <a:cs typeface="+mn-lt"/>
              </a:rPr>
              <a:t>Referral (Friday School)</a:t>
            </a:r>
            <a:endParaRPr lang="en-US" dirty="0">
              <a:cs typeface="Calibri"/>
            </a:endParaRPr>
          </a:p>
          <a:p>
            <a:r>
              <a:rPr lang="en-US" sz="1400" b="1" dirty="0">
                <a:latin typeface="Century Gothic"/>
                <a:cs typeface="Century Gothic"/>
              </a:rPr>
              <a:t>8</a:t>
            </a:r>
            <a:r>
              <a:rPr lang="en-US" sz="1400" b="1" baseline="30000" dirty="0">
                <a:latin typeface="Century Gothic"/>
                <a:cs typeface="Century Gothic"/>
              </a:rPr>
              <a:t>th </a:t>
            </a:r>
            <a:r>
              <a:rPr lang="en-US" sz="1400" b="1" dirty="0">
                <a:latin typeface="Century Gothic"/>
                <a:cs typeface="Century Gothic"/>
              </a:rPr>
              <a:t>Offense</a:t>
            </a:r>
            <a:r>
              <a:rPr lang="en-US" sz="1400" dirty="0">
                <a:latin typeface="Century Gothic"/>
                <a:cs typeface="Century Gothic"/>
              </a:rPr>
              <a:t>: </a:t>
            </a:r>
          </a:p>
          <a:p>
            <a:r>
              <a:rPr lang="en-US" sz="1400" dirty="0">
                <a:latin typeface="Century Gothic"/>
                <a:cs typeface="Century Gothic"/>
              </a:rPr>
              <a:t>Administrative </a:t>
            </a:r>
            <a:endParaRPr lang="en-US" sz="1400" dirty="0">
              <a:ea typeface="+mn-lt"/>
              <a:cs typeface="+mn-lt"/>
            </a:endParaRPr>
          </a:p>
          <a:p>
            <a:r>
              <a:rPr lang="en-US" sz="1400" dirty="0">
                <a:latin typeface="Century Gothic"/>
                <a:cs typeface="Century Gothic"/>
              </a:rPr>
              <a:t>Referral (</a:t>
            </a:r>
            <a:r>
              <a:rPr lang="en-US" sz="1400">
                <a:latin typeface="Century Gothic"/>
                <a:cs typeface="Century Gothic"/>
              </a:rPr>
              <a:t>2 days ISS</a:t>
            </a:r>
            <a:r>
              <a:rPr lang="en-US" sz="1400" dirty="0">
                <a:latin typeface="Century Gothic"/>
                <a:cs typeface="Century Gothic"/>
              </a:rPr>
              <a:t>)</a:t>
            </a:r>
            <a:endParaRPr lang="en-US" dirty="0"/>
          </a:p>
        </p:txBody>
      </p:sp>
      <p:sp>
        <p:nvSpPr>
          <p:cNvPr id="21" name="Rectangle 20"/>
          <p:cNvSpPr/>
          <p:nvPr/>
        </p:nvSpPr>
        <p:spPr>
          <a:xfrm>
            <a:off x="0" y="5638800"/>
            <a:ext cx="2590800" cy="4431983"/>
          </a:xfrm>
          <a:prstGeom prst="rect">
            <a:avLst/>
          </a:prstGeom>
        </p:spPr>
        <p:txBody>
          <a:bodyPr wrap="square">
            <a:spAutoFit/>
          </a:bodyPr>
          <a:lstStyle/>
          <a:p>
            <a:r>
              <a:rPr lang="en-US" sz="1400" dirty="0">
                <a:latin typeface="Century Gothic"/>
                <a:cs typeface="Century Gothic"/>
              </a:rPr>
              <a:t>Required:​</a:t>
            </a:r>
          </a:p>
          <a:p>
            <a:r>
              <a:rPr lang="en-US" sz="1400" dirty="0">
                <a:latin typeface="Century Gothic"/>
                <a:cs typeface="Century Gothic"/>
              </a:rPr>
              <a:t>☐ 1. 5” Binder</a:t>
            </a:r>
          </a:p>
          <a:p>
            <a:r>
              <a:rPr lang="en-US" sz="1400" dirty="0">
                <a:latin typeface="Century Gothic"/>
                <a:cs typeface="Century Gothic"/>
              </a:rPr>
              <a:t>☐ Notebook paper​</a:t>
            </a:r>
          </a:p>
          <a:p>
            <a:r>
              <a:rPr lang="en-US" sz="1400" dirty="0">
                <a:latin typeface="Century Gothic"/>
                <a:cs typeface="Century Gothic"/>
              </a:rPr>
              <a:t>☐ Multiple pencils​</a:t>
            </a:r>
          </a:p>
          <a:p>
            <a:r>
              <a:rPr lang="en-US" sz="1400" dirty="0">
                <a:latin typeface="Century Gothic"/>
                <a:cs typeface="Century Gothic"/>
              </a:rPr>
              <a:t>☐ Multiple pens​</a:t>
            </a:r>
          </a:p>
          <a:p>
            <a:r>
              <a:rPr lang="en-US" sz="1400" dirty="0">
                <a:latin typeface="Century Gothic"/>
                <a:cs typeface="Century Gothic"/>
              </a:rPr>
              <a:t>☐ Highlighters​</a:t>
            </a:r>
          </a:p>
          <a:p>
            <a:r>
              <a:rPr lang="en-US" sz="1400" dirty="0">
                <a:latin typeface="Century Gothic"/>
                <a:cs typeface="Century Gothic"/>
              </a:rPr>
              <a:t>☐ Post-it notes​</a:t>
            </a:r>
          </a:p>
          <a:p>
            <a:endParaRPr lang="en-US" sz="1400" dirty="0">
              <a:latin typeface="Century Gothic"/>
              <a:cs typeface="Century Gothic"/>
            </a:endParaRPr>
          </a:p>
          <a:p>
            <a:endParaRPr lang="en-US" sz="1400" dirty="0">
              <a:latin typeface="Century Gothic"/>
              <a:cs typeface="Century Gothic"/>
            </a:endParaRPr>
          </a:p>
          <a:p>
            <a:r>
              <a:rPr lang="en-US" sz="1400" dirty="0">
                <a:latin typeface="Century Gothic"/>
                <a:cs typeface="Century Gothic"/>
              </a:rPr>
              <a:t>Would be appreciated:​</a:t>
            </a:r>
          </a:p>
          <a:p>
            <a:r>
              <a:rPr lang="en-US" sz="1400" dirty="0">
                <a:latin typeface="Century Gothic"/>
                <a:cs typeface="Century Gothic"/>
              </a:rPr>
              <a:t>☐ Hand sanitizer​</a:t>
            </a:r>
          </a:p>
          <a:p>
            <a:r>
              <a:rPr lang="en-US" sz="1400" dirty="0">
                <a:latin typeface="Century Gothic"/>
                <a:cs typeface="Century Gothic"/>
              </a:rPr>
              <a:t>☐ Tissues​</a:t>
            </a:r>
          </a:p>
          <a:p>
            <a:r>
              <a:rPr lang="en-US" sz="1400" dirty="0">
                <a:latin typeface="Century Gothic"/>
                <a:cs typeface="Century Gothic"/>
              </a:rPr>
              <a:t>☐ Clorox Wipes​</a:t>
            </a:r>
          </a:p>
          <a:p>
            <a:r>
              <a:rPr lang="en-US" sz="1400" dirty="0">
                <a:latin typeface="Century Gothic"/>
                <a:cs typeface="Century Gothic"/>
              </a:rPr>
              <a:t>☐ Paper Towels​</a:t>
            </a:r>
          </a:p>
          <a:p>
            <a:r>
              <a:rPr lang="en-US" sz="1400" dirty="0">
                <a:latin typeface="Century Gothic"/>
                <a:cs typeface="Century Gothic"/>
              </a:rPr>
              <a:t>☐ Printer Paper​</a:t>
            </a:r>
          </a:p>
          <a:p>
            <a:endParaRPr lang="en-US" dirty="0"/>
          </a:p>
          <a:p>
            <a:r>
              <a:rPr lang="en-US" dirty="0"/>
              <a:t>​</a:t>
            </a:r>
          </a:p>
          <a:p>
            <a:endParaRPr lang="en-US" dirty="0"/>
          </a:p>
          <a:p>
            <a:r>
              <a:rPr lang="en-US" dirty="0"/>
              <a:t>​</a:t>
            </a:r>
          </a:p>
        </p:txBody>
      </p:sp>
      <p:sp>
        <p:nvSpPr>
          <p:cNvPr id="22" name="Rectangle 21"/>
          <p:cNvSpPr/>
          <p:nvPr/>
        </p:nvSpPr>
        <p:spPr>
          <a:xfrm>
            <a:off x="2590800" y="6934200"/>
            <a:ext cx="4267200" cy="2031325"/>
          </a:xfrm>
          <a:prstGeom prst="rect">
            <a:avLst/>
          </a:prstGeom>
        </p:spPr>
        <p:txBody>
          <a:bodyPr wrap="square">
            <a:spAutoFit/>
          </a:bodyPr>
          <a:lstStyle/>
          <a:p>
            <a:endParaRPr lang="en-US" sz="1400" b="1" dirty="0">
              <a:latin typeface="Century Gothic"/>
              <a:cs typeface="Century Gothic"/>
            </a:endParaRPr>
          </a:p>
          <a:p>
            <a:endParaRPr lang="en-US" sz="1400" b="1" dirty="0">
              <a:latin typeface="Century Gothic"/>
              <a:cs typeface="Century Gothic"/>
            </a:endParaRPr>
          </a:p>
          <a:p>
            <a:r>
              <a:rPr lang="en-US" sz="1400" b="1" dirty="0">
                <a:latin typeface="Century Gothic"/>
                <a:cs typeface="Century Gothic"/>
              </a:rPr>
              <a:t>1. </a:t>
            </a:r>
            <a:r>
              <a:rPr lang="en-US" sz="1400" dirty="0">
                <a:latin typeface="Century Gothic"/>
                <a:cs typeface="Century Gothic"/>
              </a:rPr>
              <a:t>Be in seat when the​ bell rings.​</a:t>
            </a:r>
          </a:p>
          <a:p>
            <a:r>
              <a:rPr lang="en-US" sz="1400" b="1" dirty="0">
                <a:latin typeface="Century Gothic"/>
                <a:cs typeface="Century Gothic"/>
              </a:rPr>
              <a:t>2. </a:t>
            </a:r>
            <a:r>
              <a:rPr lang="en-US" sz="1400" dirty="0">
                <a:latin typeface="Century Gothic"/>
                <a:cs typeface="Century Gothic"/>
              </a:rPr>
              <a:t>Do not use electronic devices in class </a:t>
            </a:r>
          </a:p>
          <a:p>
            <a:r>
              <a:rPr lang="en-US" sz="1400" b="1" dirty="0">
                <a:latin typeface="Century Gothic"/>
                <a:cs typeface="Century Gothic"/>
              </a:rPr>
              <a:t>3. </a:t>
            </a:r>
            <a:r>
              <a:rPr lang="en-US" sz="1400" dirty="0">
                <a:latin typeface="Century Gothic"/>
                <a:cs typeface="Century Gothic"/>
              </a:rPr>
              <a:t>Use restroom during passing breaks.​</a:t>
            </a:r>
          </a:p>
          <a:p>
            <a:r>
              <a:rPr lang="en-US" sz="1400" b="1" dirty="0">
                <a:latin typeface="Century Gothic"/>
                <a:cs typeface="Century Gothic"/>
              </a:rPr>
              <a:t>4. </a:t>
            </a:r>
            <a:r>
              <a:rPr lang="en-US" sz="1400" dirty="0">
                <a:latin typeface="Century Gothic"/>
                <a:cs typeface="Century Gothic"/>
              </a:rPr>
              <a:t>Maintain a clean and orderly work area.​</a:t>
            </a:r>
          </a:p>
          <a:p>
            <a:r>
              <a:rPr lang="en-US" sz="1400" b="1" dirty="0">
                <a:latin typeface="Century Gothic"/>
                <a:cs typeface="Century Gothic"/>
              </a:rPr>
              <a:t>5. </a:t>
            </a:r>
            <a:r>
              <a:rPr lang="en-US" sz="1400" dirty="0">
                <a:latin typeface="Century Gothic"/>
                <a:cs typeface="Century Gothic"/>
              </a:rPr>
              <a:t>Bring all of your supplies to class daily.​</a:t>
            </a:r>
          </a:p>
          <a:p>
            <a:r>
              <a:rPr lang="en-US" sz="1400" b="1" dirty="0">
                <a:latin typeface="Century Gothic"/>
                <a:cs typeface="Century Gothic"/>
              </a:rPr>
              <a:t>6. </a:t>
            </a:r>
            <a:r>
              <a:rPr lang="en-US" sz="1400" dirty="0">
                <a:latin typeface="Century Gothic"/>
                <a:cs typeface="Century Gothic"/>
              </a:rPr>
              <a:t>Complete all of your work and turn it in on time.</a:t>
            </a:r>
          </a:p>
        </p:txBody>
      </p:sp>
    </p:spTree>
    <p:extLst>
      <p:ext uri="{BB962C8B-B14F-4D97-AF65-F5344CB8AC3E}">
        <p14:creationId xmlns:p14="http://schemas.microsoft.com/office/powerpoint/2010/main" val="1381992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2667001" y="270720"/>
            <a:ext cx="3886200" cy="2521623"/>
            <a:chOff x="2667001" y="533401"/>
            <a:chExt cx="3886200" cy="2258942"/>
          </a:xfrm>
        </p:grpSpPr>
        <p:sp>
          <p:nvSpPr>
            <p:cNvPr id="4" name="Rectangle 3"/>
            <p:cNvSpPr/>
            <p:nvPr/>
          </p:nvSpPr>
          <p:spPr>
            <a:xfrm>
              <a:off x="2667001" y="533401"/>
              <a:ext cx="3886199" cy="461665"/>
            </a:xfrm>
            <a:prstGeom prst="rect">
              <a:avLst/>
            </a:prstGeom>
            <a:noFill/>
          </p:spPr>
          <p:txBody>
            <a:bodyPr wrap="square">
              <a:spAutoFit/>
            </a:bodyPr>
            <a:lstStyle/>
            <a:p>
              <a:pPr algn="ctr"/>
              <a:r>
                <a:rPr lang="en-US" sz="2400" dirty="0">
                  <a:latin typeface="DK Lemon Yellow Sun"/>
                  <a:cs typeface="DK Lemon Yellow Sun"/>
                </a:rPr>
                <a:t>LATE/INCOMPLETE WORK</a:t>
              </a:r>
            </a:p>
          </p:txBody>
        </p:sp>
        <p:sp>
          <p:nvSpPr>
            <p:cNvPr id="8" name="Rectangle 7"/>
            <p:cNvSpPr/>
            <p:nvPr/>
          </p:nvSpPr>
          <p:spPr>
            <a:xfrm>
              <a:off x="2819401" y="2438400"/>
              <a:ext cx="3733800" cy="353943"/>
            </a:xfrm>
            <a:prstGeom prst="rect">
              <a:avLst/>
            </a:prstGeom>
            <a:noFill/>
            <a:ln>
              <a:noFill/>
              <a:prstDash val="sysDot"/>
            </a:ln>
          </p:spPr>
          <p:txBody>
            <a:bodyPr wrap="square" tIns="91440" bIns="91440">
              <a:spAutoFit/>
            </a:bodyPr>
            <a:lstStyle/>
            <a:p>
              <a:pPr algn="just"/>
              <a:endParaRPr lang="en-US" sz="1100" dirty="0">
                <a:latin typeface="Century Gothic" panose="020B0502020202020204" pitchFamily="34" charset="0"/>
              </a:endParaRPr>
            </a:p>
          </p:txBody>
        </p:sp>
      </p:grpSp>
      <p:cxnSp>
        <p:nvCxnSpPr>
          <p:cNvPr id="9" name="Straight Connector 8"/>
          <p:cNvCxnSpPr>
            <a:cxnSpLocks/>
          </p:cNvCxnSpPr>
          <p:nvPr/>
        </p:nvCxnSpPr>
        <p:spPr>
          <a:xfrm>
            <a:off x="152400" y="228600"/>
            <a:ext cx="6566047" cy="0"/>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 name="Group 16"/>
          <p:cNvGrpSpPr/>
          <p:nvPr/>
        </p:nvGrpSpPr>
        <p:grpSpPr>
          <a:xfrm>
            <a:off x="2666999" y="4876801"/>
            <a:ext cx="3886202" cy="2533712"/>
            <a:chOff x="2666999" y="5377267"/>
            <a:chExt cx="3886202" cy="2033243"/>
          </a:xfrm>
        </p:grpSpPr>
        <p:sp>
          <p:nvSpPr>
            <p:cNvPr id="5" name="Rectangle 4"/>
            <p:cNvSpPr/>
            <p:nvPr/>
          </p:nvSpPr>
          <p:spPr>
            <a:xfrm>
              <a:off x="2666999" y="5377267"/>
              <a:ext cx="3886201" cy="963235"/>
            </a:xfrm>
            <a:prstGeom prst="rect">
              <a:avLst/>
            </a:prstGeom>
            <a:noFill/>
          </p:spPr>
          <p:txBody>
            <a:bodyPr wrap="square">
              <a:spAutoFit/>
            </a:bodyPr>
            <a:lstStyle/>
            <a:p>
              <a:pPr algn="ctr"/>
              <a:endParaRPr lang="en-US" sz="2400" dirty="0">
                <a:latin typeface="DK Lemon Yellow Sun"/>
                <a:cs typeface="DK Lemon Yellow Sun"/>
              </a:endParaRPr>
            </a:p>
            <a:p>
              <a:pPr algn="ctr"/>
              <a:endParaRPr lang="en-US" sz="2400" dirty="0">
                <a:latin typeface="DK Lemon Yellow Sun"/>
                <a:cs typeface="DK Lemon Yellow Sun"/>
              </a:endParaRPr>
            </a:p>
            <a:p>
              <a:pPr algn="ctr"/>
              <a:r>
                <a:rPr lang="en-US" sz="2400" dirty="0">
                  <a:latin typeface="DK Lemon Yellow Sun"/>
                  <a:cs typeface="DK Lemon Yellow Sun"/>
                </a:rPr>
                <a:t>PLAGIARISM</a:t>
              </a:r>
              <a:endParaRPr lang="en-US" sz="2000" dirty="0">
                <a:latin typeface="DK Lemon Yellow Sun"/>
                <a:cs typeface="DK Lemon Yellow Sun"/>
              </a:endParaRPr>
            </a:p>
          </p:txBody>
        </p:sp>
        <p:sp>
          <p:nvSpPr>
            <p:cNvPr id="10" name="Rectangle 9"/>
            <p:cNvSpPr/>
            <p:nvPr/>
          </p:nvSpPr>
          <p:spPr>
            <a:xfrm>
              <a:off x="2819401" y="7010400"/>
              <a:ext cx="3733800" cy="400110"/>
            </a:xfrm>
            <a:prstGeom prst="rect">
              <a:avLst/>
            </a:prstGeom>
            <a:noFill/>
          </p:spPr>
          <p:txBody>
            <a:bodyPr wrap="square" tIns="91440" bIns="91440" numCol="2">
              <a:spAutoFit/>
            </a:bodyPr>
            <a:lstStyle/>
            <a:p>
              <a:pPr marL="285750" indent="-285750"/>
              <a:endParaRPr lang="en-US" sz="1400" dirty="0">
                <a:latin typeface="Century Gothic" panose="020B0502020202020204" pitchFamily="34" charset="0"/>
              </a:endParaRPr>
            </a:p>
          </p:txBody>
        </p:sp>
      </p:grpSp>
      <p:cxnSp>
        <p:nvCxnSpPr>
          <p:cNvPr id="11" name="Straight Connector 10"/>
          <p:cNvCxnSpPr/>
          <p:nvPr/>
        </p:nvCxnSpPr>
        <p:spPr>
          <a:xfrm>
            <a:off x="2894861" y="5629365"/>
            <a:ext cx="3823586" cy="0"/>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6" name="Group 17"/>
          <p:cNvGrpSpPr/>
          <p:nvPr/>
        </p:nvGrpSpPr>
        <p:grpSpPr>
          <a:xfrm>
            <a:off x="0" y="4343400"/>
            <a:ext cx="2415524" cy="1252210"/>
            <a:chOff x="251476" y="5105400"/>
            <a:chExt cx="2415524" cy="795010"/>
          </a:xfrm>
        </p:grpSpPr>
        <p:sp>
          <p:nvSpPr>
            <p:cNvPr id="6" name="Rectangle 5"/>
            <p:cNvSpPr/>
            <p:nvPr/>
          </p:nvSpPr>
          <p:spPr>
            <a:xfrm>
              <a:off x="251476" y="5105401"/>
              <a:ext cx="2415523" cy="293104"/>
            </a:xfrm>
            <a:prstGeom prst="rect">
              <a:avLst/>
            </a:prstGeom>
            <a:noFill/>
          </p:spPr>
          <p:txBody>
            <a:bodyPr wrap="square">
              <a:spAutoFit/>
            </a:bodyPr>
            <a:lstStyle/>
            <a:p>
              <a:pPr algn="ctr"/>
              <a:r>
                <a:rPr lang="en-US" sz="2400" dirty="0">
                  <a:latin typeface="DK Lemon Yellow Sun"/>
                  <a:cs typeface="DK Lemon Yellow Sun"/>
                </a:rPr>
                <a:t>ABSENCE POLICY</a:t>
              </a:r>
            </a:p>
          </p:txBody>
        </p:sp>
        <p:sp>
          <p:nvSpPr>
            <p:cNvPr id="7" name="Rectangle 6"/>
            <p:cNvSpPr/>
            <p:nvPr/>
          </p:nvSpPr>
          <p:spPr>
            <a:xfrm>
              <a:off x="293362" y="5638800"/>
              <a:ext cx="2297438" cy="261610"/>
            </a:xfrm>
            <a:prstGeom prst="rect">
              <a:avLst/>
            </a:prstGeom>
            <a:noFill/>
          </p:spPr>
          <p:txBody>
            <a:bodyPr wrap="square" lIns="91440" rIns="91440">
              <a:spAutoFit/>
            </a:bodyPr>
            <a:lstStyle/>
            <a:p>
              <a:pPr lvl="0"/>
              <a:endParaRPr lang="en-US" sz="1100" dirty="0">
                <a:latin typeface="Century Gothic" panose="020B0502020202020204" pitchFamily="34" charset="0"/>
              </a:endParaRPr>
            </a:p>
          </p:txBody>
        </p:sp>
        <p:cxnSp>
          <p:nvCxnSpPr>
            <p:cNvPr id="13" name="Straight Connector 12"/>
            <p:cNvCxnSpPr/>
            <p:nvPr/>
          </p:nvCxnSpPr>
          <p:spPr>
            <a:xfrm>
              <a:off x="304800" y="5105400"/>
              <a:ext cx="2362200" cy="0"/>
            </a:xfrm>
            <a:prstGeom prst="line">
              <a:avLst/>
            </a:prstGeom>
            <a:ln w="5715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701543" y="-231250"/>
            <a:ext cx="6385057" cy="646331"/>
          </a:xfrm>
          <a:prstGeom prst="rect">
            <a:avLst/>
          </a:prstGeom>
          <a:noFill/>
          <a:ln>
            <a:noFill/>
            <a:prstDash val="sysDot"/>
          </a:ln>
        </p:spPr>
        <p:txBody>
          <a:bodyPr wrap="square" rtlCol="0">
            <a:spAutoFit/>
          </a:bodyPr>
          <a:lstStyle/>
          <a:p>
            <a:r>
              <a:rPr lang="en-US" sz="3600" b="1" dirty="0">
                <a:ln>
                  <a:solidFill>
                    <a:schemeClr val="tx1"/>
                  </a:solidFill>
                </a:ln>
                <a:noFill/>
                <a:latin typeface="DK Lemon Yellow Sun"/>
                <a:cs typeface="DK Lemon Yellow Sun"/>
              </a:rPr>
              <a:t>         </a:t>
            </a:r>
            <a:endParaRPr lang="en-US" sz="2400" b="1" dirty="0">
              <a:ln>
                <a:solidFill>
                  <a:schemeClr val="tx1"/>
                </a:solidFill>
              </a:ln>
              <a:noFill/>
              <a:latin typeface="DK Lemon Yellow Sun"/>
              <a:cs typeface="DK Lemon Yellow Sun"/>
            </a:endParaRPr>
          </a:p>
        </p:txBody>
      </p:sp>
      <p:cxnSp>
        <p:nvCxnSpPr>
          <p:cNvPr id="15" name="Straight Connector 14"/>
          <p:cNvCxnSpPr/>
          <p:nvPr/>
        </p:nvCxnSpPr>
        <p:spPr>
          <a:xfrm rot="16200000" flipH="1">
            <a:off x="-1561916" y="4686116"/>
            <a:ext cx="8457833" cy="1"/>
          </a:xfrm>
          <a:prstGeom prst="line">
            <a:avLst/>
          </a:prstGeom>
          <a:ln w="381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667000" y="2438401"/>
            <a:ext cx="2209800" cy="369332"/>
          </a:xfrm>
          <a:prstGeom prst="rect">
            <a:avLst/>
          </a:prstGeom>
        </p:spPr>
        <p:txBody>
          <a:bodyPr wrap="square">
            <a:spAutoFit/>
          </a:bodyPr>
          <a:lstStyle/>
          <a:p>
            <a:r>
              <a:rPr lang="en-US" dirty="0"/>
              <a:t>​</a:t>
            </a:r>
            <a:endParaRPr lang="en-US" sz="1400" dirty="0">
              <a:latin typeface="Century Gothic"/>
              <a:cs typeface="Century Gothic"/>
            </a:endParaRPr>
          </a:p>
        </p:txBody>
      </p:sp>
      <p:sp>
        <p:nvSpPr>
          <p:cNvPr id="21" name="Rectangle 20"/>
          <p:cNvSpPr/>
          <p:nvPr/>
        </p:nvSpPr>
        <p:spPr>
          <a:xfrm>
            <a:off x="0" y="5638800"/>
            <a:ext cx="2590800" cy="1138773"/>
          </a:xfrm>
          <a:prstGeom prst="rect">
            <a:avLst/>
          </a:prstGeom>
        </p:spPr>
        <p:txBody>
          <a:bodyPr wrap="square">
            <a:spAutoFit/>
          </a:bodyPr>
          <a:lstStyle/>
          <a:p>
            <a:endParaRPr lang="en-US" sz="1400" dirty="0"/>
          </a:p>
          <a:p>
            <a:r>
              <a:rPr lang="en-US" dirty="0"/>
              <a:t>​</a:t>
            </a:r>
          </a:p>
          <a:p>
            <a:endParaRPr lang="en-US" dirty="0"/>
          </a:p>
          <a:p>
            <a:r>
              <a:rPr lang="en-US" dirty="0"/>
              <a:t>​</a:t>
            </a:r>
          </a:p>
        </p:txBody>
      </p:sp>
      <p:sp>
        <p:nvSpPr>
          <p:cNvPr id="23" name="Rectangle 22"/>
          <p:cNvSpPr/>
          <p:nvPr/>
        </p:nvSpPr>
        <p:spPr>
          <a:xfrm>
            <a:off x="2819400" y="0"/>
            <a:ext cx="3886200" cy="5539978"/>
          </a:xfrm>
          <a:prstGeom prst="rect">
            <a:avLst/>
          </a:prstGeom>
        </p:spPr>
        <p:txBody>
          <a:bodyPr wrap="square">
            <a:spAutoFit/>
          </a:bodyPr>
          <a:lstStyle/>
          <a:p>
            <a:endParaRPr lang="en-US" sz="1400" dirty="0">
              <a:latin typeface="Century Gothic" panose="020B0502020202020204" pitchFamily="34" charset="0"/>
            </a:endParaRPr>
          </a:p>
          <a:p>
            <a:endParaRPr lang="en-US" sz="1400" dirty="0">
              <a:latin typeface="Century Gothic" panose="020B0502020202020204" pitchFamily="34" charset="0"/>
            </a:endParaRPr>
          </a:p>
          <a:p>
            <a:endParaRPr lang="en-US" sz="1400" dirty="0">
              <a:latin typeface="Century Gothic" panose="020B0502020202020204" pitchFamily="34" charset="0"/>
            </a:endParaRPr>
          </a:p>
          <a:p>
            <a:r>
              <a:rPr lang="en-US" sz="1400" dirty="0">
                <a:latin typeface="Century Gothic" panose="020B0502020202020204" pitchFamily="34" charset="0"/>
              </a:rPr>
              <a:t> ● Students must have all late work turned in for the first half of the grading period (up until progress reports) one week from the progress reports being handed out. All late work from the last half of the grading period must be turned in by the end of the 8th week. No late work will be accepted the last week of the grading period. A maximum grade of an 80 will be given on any assignment turned in late.</a:t>
            </a:r>
          </a:p>
          <a:p>
            <a:endParaRPr lang="en-US" sz="1400" dirty="0">
              <a:latin typeface="Century Gothic" panose="020B0502020202020204" pitchFamily="34" charset="0"/>
              <a:cs typeface="Century Gothic"/>
            </a:endParaRPr>
          </a:p>
          <a:p>
            <a:r>
              <a:rPr lang="en-US" sz="1400" dirty="0">
                <a:latin typeface="Century Gothic" panose="020B0502020202020204" pitchFamily="34" charset="0"/>
              </a:rPr>
              <a:t>● Each student will have the opportunity to retake ONE test per grading period in each class. Corrections and citing evidence for the correct answer will be due before the retake can occur. Students have one week from the time they receive the results of the test to request a retake. Once the student has used this opportunity, he/she will not be allowed to retake another test in class for the remainder of that grading period</a:t>
            </a:r>
            <a:r>
              <a:rPr lang="en-US" dirty="0"/>
              <a:t>.</a:t>
            </a:r>
            <a:endParaRPr lang="en-US" sz="1400" dirty="0">
              <a:latin typeface="Century Gothic" panose="020B0502020202020204" pitchFamily="34" charset="0"/>
              <a:cs typeface="Century Gothic"/>
            </a:endParaRPr>
          </a:p>
        </p:txBody>
      </p:sp>
      <p:sp>
        <p:nvSpPr>
          <p:cNvPr id="24" name="Rectangle 23"/>
          <p:cNvSpPr/>
          <p:nvPr/>
        </p:nvSpPr>
        <p:spPr>
          <a:xfrm>
            <a:off x="2810607" y="5282959"/>
            <a:ext cx="4267200" cy="3754874"/>
          </a:xfrm>
          <a:prstGeom prst="rect">
            <a:avLst/>
          </a:prstGeom>
        </p:spPr>
        <p:txBody>
          <a:bodyPr wrap="square">
            <a:spAutoFit/>
          </a:bodyPr>
          <a:lstStyle/>
          <a:p>
            <a:endParaRPr lang="en-US" sz="1400" dirty="0">
              <a:latin typeface="Century Gothic"/>
              <a:cs typeface="Century Gothic"/>
            </a:endParaRPr>
          </a:p>
          <a:p>
            <a:endParaRPr lang="en-US" sz="1400" dirty="0">
              <a:latin typeface="Century Gothic"/>
              <a:cs typeface="Century Gothic"/>
            </a:endParaRPr>
          </a:p>
          <a:p>
            <a:endParaRPr lang="en-US" sz="1400" dirty="0">
              <a:latin typeface="Century Gothic"/>
              <a:cs typeface="Century Gothic"/>
            </a:endParaRPr>
          </a:p>
          <a:p>
            <a:r>
              <a:rPr lang="en-US" sz="1400" dirty="0">
                <a:latin typeface="Century Gothic"/>
                <a:cs typeface="Century Gothic"/>
              </a:rPr>
              <a:t>Plagiarism is taking ideas and writings of another and passing them off as one’s own work. ​</a:t>
            </a:r>
          </a:p>
          <a:p>
            <a:r>
              <a:rPr lang="en-US" sz="1400" dirty="0">
                <a:latin typeface="Century Gothic"/>
                <a:cs typeface="Century Gothic"/>
              </a:rPr>
              <a:t>In this class, plagiarism includes...​</a:t>
            </a:r>
          </a:p>
          <a:p>
            <a:r>
              <a:rPr lang="en-US" sz="1400" b="1" dirty="0">
                <a:latin typeface="Century Gothic"/>
                <a:cs typeface="Century Gothic"/>
              </a:rPr>
              <a:t>1. </a:t>
            </a:r>
            <a:r>
              <a:rPr lang="en-US" sz="1400" dirty="0">
                <a:latin typeface="Century Gothic"/>
                <a:cs typeface="Century Gothic"/>
              </a:rPr>
              <a:t>turning in another’s work as one’s own ​</a:t>
            </a:r>
          </a:p>
          <a:p>
            <a:r>
              <a:rPr lang="en-US" sz="1400" b="1" dirty="0">
                <a:latin typeface="Century Gothic"/>
                <a:cs typeface="Century Gothic"/>
              </a:rPr>
              <a:t>2. </a:t>
            </a:r>
            <a:r>
              <a:rPr lang="en-US" sz="1400" dirty="0">
                <a:latin typeface="Century Gothic"/>
                <a:cs typeface="Century Gothic"/>
              </a:rPr>
              <a:t>copying work from a friend before class (or while in another class)​</a:t>
            </a:r>
          </a:p>
          <a:p>
            <a:r>
              <a:rPr lang="en-US" sz="1400" b="1" dirty="0">
                <a:latin typeface="Century Gothic"/>
                <a:cs typeface="Century Gothic"/>
              </a:rPr>
              <a:t>3. </a:t>
            </a:r>
            <a:r>
              <a:rPr lang="en-US" sz="1400" dirty="0">
                <a:latin typeface="Century Gothic"/>
                <a:cs typeface="Century Gothic"/>
              </a:rPr>
              <a:t>including a source but failing to cite it​</a:t>
            </a:r>
          </a:p>
          <a:p>
            <a:r>
              <a:rPr lang="en-US" sz="1400" b="1" dirty="0">
                <a:latin typeface="Century Gothic"/>
                <a:cs typeface="Century Gothic"/>
              </a:rPr>
              <a:t>4. </a:t>
            </a:r>
            <a:r>
              <a:rPr lang="en-US" sz="1400" dirty="0">
                <a:latin typeface="Century Gothic"/>
                <a:cs typeface="Century Gothic"/>
              </a:rPr>
              <a:t>copying an author’s exact words and passing them off as one’s own​</a:t>
            </a:r>
          </a:p>
          <a:p>
            <a:endParaRPr lang="en-US" sz="1400" dirty="0">
              <a:latin typeface="Century Gothic"/>
              <a:cs typeface="Century Gothic"/>
            </a:endParaRPr>
          </a:p>
          <a:p>
            <a:r>
              <a:rPr lang="en-US" sz="1400" dirty="0">
                <a:latin typeface="Century Gothic"/>
                <a:cs typeface="Century Gothic"/>
              </a:rPr>
              <a:t>Students caught plagiarizing will be given a ZERO for the assignment, and parents will be contacted.</a:t>
            </a:r>
          </a:p>
        </p:txBody>
      </p:sp>
      <p:sp>
        <p:nvSpPr>
          <p:cNvPr id="25" name="Rectangle 24"/>
          <p:cNvSpPr/>
          <p:nvPr/>
        </p:nvSpPr>
        <p:spPr>
          <a:xfrm>
            <a:off x="0" y="415082"/>
            <a:ext cx="2523395" cy="461666"/>
          </a:xfrm>
          <a:prstGeom prst="rect">
            <a:avLst/>
          </a:prstGeom>
        </p:spPr>
        <p:txBody>
          <a:bodyPr wrap="square">
            <a:spAutoFit/>
          </a:bodyPr>
          <a:lstStyle/>
          <a:p>
            <a:pPr algn="ctr"/>
            <a:r>
              <a:rPr lang="en-US" sz="2400" dirty="0">
                <a:latin typeface="DK Lemon Yellow Sun"/>
                <a:cs typeface="DK Lemon Yellow Sun"/>
              </a:rPr>
              <a:t>GRADES</a:t>
            </a:r>
          </a:p>
        </p:txBody>
      </p:sp>
      <p:sp>
        <p:nvSpPr>
          <p:cNvPr id="26" name="Rectangle 25"/>
          <p:cNvSpPr/>
          <p:nvPr/>
        </p:nvSpPr>
        <p:spPr>
          <a:xfrm>
            <a:off x="0" y="990600"/>
            <a:ext cx="2514600" cy="3816429"/>
          </a:xfrm>
          <a:prstGeom prst="rect">
            <a:avLst/>
          </a:prstGeom>
        </p:spPr>
        <p:txBody>
          <a:bodyPr wrap="square">
            <a:spAutoFit/>
          </a:bodyPr>
          <a:lstStyle/>
          <a:p>
            <a:r>
              <a:rPr lang="en-US" sz="1400" dirty="0">
                <a:latin typeface="Century Gothic" panose="020B0502020202020204" pitchFamily="34" charset="0"/>
              </a:rPr>
              <a:t>●</a:t>
            </a:r>
            <a:r>
              <a:rPr lang="en-US" dirty="0"/>
              <a:t> </a:t>
            </a:r>
            <a:r>
              <a:rPr lang="en-US" sz="1400" dirty="0">
                <a:latin typeface="Century Gothic" panose="020B0502020202020204" pitchFamily="34" charset="0"/>
              </a:rPr>
              <a:t>Grades will be divided into two main categories for all core classes:</a:t>
            </a:r>
          </a:p>
          <a:p>
            <a:endParaRPr lang="en-US" sz="1400" dirty="0">
              <a:latin typeface="Century Gothic" panose="020B0502020202020204" pitchFamily="34" charset="0"/>
            </a:endParaRPr>
          </a:p>
          <a:p>
            <a:r>
              <a:rPr lang="en-US" sz="1400" dirty="0">
                <a:latin typeface="Century Gothic" panose="020B0502020202020204" pitchFamily="34" charset="0"/>
              </a:rPr>
              <a:t>● 50%- Formative assessments (examples but not limited to: daily work, quizzes, CFA, bell work, homework, etc.)</a:t>
            </a:r>
          </a:p>
          <a:p>
            <a:r>
              <a:rPr lang="en-US" sz="1400" dirty="0">
                <a:latin typeface="Century Gothic" panose="020B0502020202020204" pitchFamily="34" charset="0"/>
              </a:rPr>
              <a:t>● 50%- Summative assessments (examples but not limited to: test, long term projects, extended writing, presentations, etc.)</a:t>
            </a:r>
          </a:p>
          <a:p>
            <a:endParaRPr lang="en-US" sz="1400" dirty="0">
              <a:latin typeface="Century Gothic" panose="020B0502020202020204" pitchFamily="34" charset="0"/>
            </a:endParaRPr>
          </a:p>
          <a:p>
            <a:endParaRPr lang="en-US" sz="1400" dirty="0">
              <a:latin typeface="Century Gothic" panose="020B0502020202020204" pitchFamily="34" charset="0"/>
            </a:endParaRPr>
          </a:p>
          <a:p>
            <a:endParaRPr lang="en-US" sz="1400" dirty="0">
              <a:latin typeface="Century Gothic"/>
              <a:cs typeface="Century Gothic"/>
            </a:endParaRPr>
          </a:p>
        </p:txBody>
      </p:sp>
      <p:sp>
        <p:nvSpPr>
          <p:cNvPr id="27" name="Rectangle 26"/>
          <p:cNvSpPr/>
          <p:nvPr/>
        </p:nvSpPr>
        <p:spPr>
          <a:xfrm>
            <a:off x="0" y="4724400"/>
            <a:ext cx="2590800" cy="4247317"/>
          </a:xfrm>
          <a:prstGeom prst="rect">
            <a:avLst/>
          </a:prstGeom>
        </p:spPr>
        <p:txBody>
          <a:bodyPr wrap="square">
            <a:spAutoFit/>
          </a:bodyPr>
          <a:lstStyle/>
          <a:p>
            <a:r>
              <a:rPr lang="en-US" sz="1400" dirty="0">
                <a:latin typeface="Century Gothic"/>
                <a:cs typeface="Century Gothic"/>
              </a:rPr>
              <a:t>It is the student’s responsibility to check the make-up work folders to find any assignments missed.​</a:t>
            </a:r>
          </a:p>
          <a:p>
            <a:endParaRPr lang="en-US" sz="1400" dirty="0">
              <a:latin typeface="Century Gothic"/>
              <a:cs typeface="Century Gothic"/>
            </a:endParaRPr>
          </a:p>
          <a:p>
            <a:r>
              <a:rPr lang="en-US" sz="1400" dirty="0">
                <a:latin typeface="Century Gothic" panose="020B0502020202020204" pitchFamily="34" charset="0"/>
              </a:rPr>
              <a:t>● </a:t>
            </a:r>
            <a:r>
              <a:rPr lang="en-US" sz="1400" dirty="0">
                <a:latin typeface="Century Gothic"/>
                <a:cs typeface="Century Gothic"/>
              </a:rPr>
              <a:t>A student has five days to turn in any work assigned on a day a student was absent. If a quiz was administered on a day a student was absent, the quiz must be made up on the first day the student returns. If previously assigned work was due on the day of the absence, the work is due on the first day the student returns</a:t>
            </a:r>
            <a:r>
              <a:rPr lang="en-US" dirty="0"/>
              <a:t>. </a:t>
            </a:r>
          </a:p>
        </p:txBody>
      </p:sp>
    </p:spTree>
    <p:extLst>
      <p:ext uri="{BB962C8B-B14F-4D97-AF65-F5344CB8AC3E}">
        <p14:creationId xmlns:p14="http://schemas.microsoft.com/office/powerpoint/2010/main" val="1381992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udents xmlns="fdcd6526-926f-44fd-8cde-7a00ccb082fb">
      <UserInfo>
        <DisplayName/>
        <AccountId xsi:nil="true"/>
        <AccountType/>
      </UserInfo>
    </Students>
    <Invited_Students xmlns="fdcd6526-926f-44fd-8cde-7a00ccb082fb" xsi:nil="true"/>
    <Teachers xmlns="fdcd6526-926f-44fd-8cde-7a00ccb082fb">
      <UserInfo>
        <DisplayName/>
        <AccountId xsi:nil="true"/>
        <AccountType/>
      </UserInfo>
    </Teachers>
    <Student_Groups xmlns="fdcd6526-926f-44fd-8cde-7a00ccb082fb">
      <UserInfo>
        <DisplayName/>
        <AccountId xsi:nil="true"/>
        <AccountType/>
      </UserInfo>
    </Student_Groups>
    <Owner xmlns="fdcd6526-926f-44fd-8cde-7a00ccb082fb">
      <UserInfo>
        <DisplayName/>
        <AccountId xsi:nil="true"/>
        <AccountType/>
      </UserInfo>
    </Owner>
    <Invited_Teachers xmlns="fdcd6526-926f-44fd-8cde-7a00ccb082fb" xsi:nil="true"/>
    <DefaultSectionNames xmlns="fdcd6526-926f-44fd-8cde-7a00ccb082fb" xsi:nil="true"/>
    <NotebookType xmlns="fdcd6526-926f-44fd-8cde-7a00ccb082fb" xsi:nil="true"/>
    <FolderType xmlns="fdcd6526-926f-44fd-8cde-7a00ccb082fb" xsi:nil="true"/>
    <AppVersion xmlns="fdcd6526-926f-44fd-8cde-7a00ccb082fb" xsi:nil="true"/>
    <Self_Registration_Enabled xmlns="fdcd6526-926f-44fd-8cde-7a00ccb082f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9B3EA6BE8C60040AE342B04B261F8E6" ma:contentTypeVersion="20" ma:contentTypeDescription="Create a new document." ma:contentTypeScope="" ma:versionID="e7c04abbce8261f87c147ef250319c07">
  <xsd:schema xmlns:xsd="http://www.w3.org/2001/XMLSchema" xmlns:xs="http://www.w3.org/2001/XMLSchema" xmlns:p="http://schemas.microsoft.com/office/2006/metadata/properties" xmlns:ns3="1de9e9ca-7d5d-4085-986d-08b5a3c8f861" xmlns:ns4="fdcd6526-926f-44fd-8cde-7a00ccb082fb" targetNamespace="http://schemas.microsoft.com/office/2006/metadata/properties" ma:root="true" ma:fieldsID="e4625dc8ae8fb168611b6daa8a0592a9" ns3:_="" ns4:_="">
    <xsd:import namespace="1de9e9ca-7d5d-4085-986d-08b5a3c8f861"/>
    <xsd:import namespace="fdcd6526-926f-44fd-8cde-7a00ccb082fb"/>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3:LastSharedByUser" minOccurs="0"/>
                <xsd:element ref="ns3:LastSharedByTime" minOccurs="0"/>
                <xsd:element ref="ns4:MediaServiceMetadata" minOccurs="0"/>
                <xsd:element ref="ns4:MediaServiceFastMetadata"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e9e9ca-7d5d-4085-986d-08b5a3c8f86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22" nillable="true" ma:displayName="Last Shared By User" ma:description="" ma:internalName="LastSharedByUser" ma:readOnly="true">
      <xsd:simpleType>
        <xsd:restriction base="dms:Note">
          <xsd:maxLength value="255"/>
        </xsd:restriction>
      </xsd:simpleType>
    </xsd:element>
    <xsd:element name="LastSharedByTime" ma:index="23"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dcd6526-926f-44fd-8cde-7a00ccb082fb"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AppVersion" ma:index="15" nillable="true" ma:displayName="App Version" ma:internalName="AppVersion">
      <xsd:simpleType>
        <xsd:restriction base="dms:Text"/>
      </xsd:simpleType>
    </xsd:element>
    <xsd:element name="Teachers" ma:index="1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9" nillable="true" ma:displayName="Invited Teachers" ma:internalName="Invited_Teachers">
      <xsd:simpleType>
        <xsd:restriction base="dms:Note">
          <xsd:maxLength value="255"/>
        </xsd:restriction>
      </xsd:simpleType>
    </xsd:element>
    <xsd:element name="Invited_Students" ma:index="20" nillable="true" ma:displayName="Invited Students" ma:internalName="Invited_Students">
      <xsd:simpleType>
        <xsd:restriction base="dms:Note">
          <xsd:maxLength value="255"/>
        </xsd:restriction>
      </xsd:simpleType>
    </xsd:element>
    <xsd:element name="Self_Registration_Enabled" ma:index="21" nillable="true" ma:displayName="Self_Registration_Enabled" ma:internalName="Self_Registration_Enabled">
      <xsd:simpleType>
        <xsd:restriction base="dms:Boolean"/>
      </xsd:simpleType>
    </xsd:element>
    <xsd:element name="MediaServiceMetadata" ma:index="24" nillable="true" ma:displayName="MediaServiceMetadata" ma:description="" ma:hidden="true" ma:internalName="MediaServiceMetadata" ma:readOnly="true">
      <xsd:simpleType>
        <xsd:restriction base="dms:Note"/>
      </xsd:simpleType>
    </xsd:element>
    <xsd:element name="MediaServiceFastMetadata" ma:index="25" nillable="true" ma:displayName="MediaServiceFastMetadata" ma:description="" ma:hidden="true" ma:internalName="MediaServiceFastMetadata" ma:readOnly="true">
      <xsd:simpleType>
        <xsd:restriction base="dms:Note"/>
      </xsd:simpleType>
    </xsd:element>
    <xsd:element name="MediaServiceEventHashCode" ma:index="26" nillable="true" ma:displayName="MediaServiceEventHashCode" ma:hidden="true" ma:internalName="MediaServiceEventHashCode" ma:readOnly="true">
      <xsd:simpleType>
        <xsd:restriction base="dms:Text"/>
      </xsd:simpleType>
    </xsd:element>
    <xsd:element name="MediaServiceGenerationTime" ma:index="2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E6844C-AC15-471F-AA10-4FCB9FBE50E7}">
  <ds:schemaRefs>
    <ds:schemaRef ds:uri="http://schemas.microsoft.com/office/2006/metadata/properties"/>
    <ds:schemaRef ds:uri="http://schemas.microsoft.com/office/infopath/2007/PartnerControls"/>
    <ds:schemaRef ds:uri="fdcd6526-926f-44fd-8cde-7a00ccb082fb"/>
  </ds:schemaRefs>
</ds:datastoreItem>
</file>

<file path=customXml/itemProps2.xml><?xml version="1.0" encoding="utf-8"?>
<ds:datastoreItem xmlns:ds="http://schemas.openxmlformats.org/officeDocument/2006/customXml" ds:itemID="{2D3F7E82-797E-476A-B003-051DCF7046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e9e9ca-7d5d-4085-986d-08b5a3c8f861"/>
    <ds:schemaRef ds:uri="fdcd6526-926f-44fd-8cde-7a00ccb082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FA8C36-5FB4-4C15-897B-A70A5ED6A3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2688</TotalTime>
  <Words>328</Words>
  <Application>Microsoft Office PowerPoint</Application>
  <PresentationFormat>On-screen Show (4:3)</PresentationFormat>
  <Paragraphs>97</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Shana</dc:creator>
  <cp:lastModifiedBy>Mary Elizabeth LeDoux</cp:lastModifiedBy>
  <cp:revision>70</cp:revision>
  <cp:lastPrinted>2019-08-06T20:34:06Z</cp:lastPrinted>
  <dcterms:created xsi:type="dcterms:W3CDTF">2018-08-07T20:01:12Z</dcterms:created>
  <dcterms:modified xsi:type="dcterms:W3CDTF">2019-08-22T15:07:15Z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0x01010019B3EA6BE8C60040AE342B04B261F8E6</vt:lpwstr>
  </property>
</Properties>
</file>